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presentationml.printerSettings"/>
  <Default Extension="font" ContentType="application/x-fontdata"/>
  <Default Extension="fntdata" ContentType="application/x-fontdata"/>
  <Default Extension="rels" ContentType="application/vnd.openxmlformats-package.relationships+xml"/>
  <Default Extension="xml" ContentType="application/xml"/>
  <Default Extension="jpeg" ContentType="image/jpeg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12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docProps/app.xml" ContentType="application/vnd.openxmlformats-officedocument.extended-properties+xml"/>
  <Override PartName="/ppt/presProps.xml" ContentType="application/vnd.openxmlformats-officedocument.presentationml.presProps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s/slide7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 saveSubsetFonts="1" embedTrueTypeFonts="1" autoCompressPictures="0">
  <p:sldMasterIdLst>
    <p:sldMasterId r:id="rId1" id="2147483648"/>
  </p:sldMasterIdLst>
  <p:sldIdLst>
    <p:sldId r:id="rId2" id="256"/>
    <p:sldId r:id="rId9" id="257"/>
    <p:sldId r:id="rId11" id="259"/>
    <p:sldId r:id="rId12" id="260"/>
    <p:sldId r:id="rId10" id="258"/>
    <p:sldId r:id="rId13" id="261"/>
    <p:sldId r:id="rId15" id="263"/>
    <p:sldId r:id="rId16" id="265"/>
    <p:sldId r:id="rId19" id="268"/>
    <p:sldId r:id="rId14" id="262"/>
    <p:sldId r:id="rId17" id="266"/>
    <p:sldId r:id="rId18" id="267"/>
  </p:sldIdLst>
  <p:sldSz cx="9144000" cy="6858000" type="screen4x3"/>
  <p:notesSz cx="6858000" cy="9144000"/>
  <p:embeddedFontLst>
    <p:embeddedFont>
      <p:font typeface="WPS Special 1"/>
      <p:regular r:id="rId8"/>
    </p:embeddedFont>
  </p:embeddedFontLst>
  <p:defaultTextStyle>
    <a:defPPr>
      <a:defRPr lang="en-US"/>
    </a:defPPr>
    <a:lvl1pPr algn="l" marL="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marL="4572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marL="9144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marL="13716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marL="18288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marL="22860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marL="27432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marL="32004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marL="36576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3" Type="http://schemas.openxmlformats.org/officeDocument/2006/relationships/printerSettings" Target="printerSettings/printerSettings1.bin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8" Type="http://schemas.openxmlformats.org/officeDocument/2006/relationships/font" Target="fonts/WPS_Specail_1.fntdata" /><Relationship Id="rId18" Type="http://schemas.openxmlformats.org/officeDocument/2006/relationships/slide" Target="slides/slide12.xml" /><Relationship Id="rId2" Type="http://schemas.openxmlformats.org/officeDocument/2006/relationships/slide" Target="slides/slide1.xml" /><Relationship Id="rId10" Type="http://schemas.openxmlformats.org/officeDocument/2006/relationships/slide" Target="slides/slide3.xml" /><Relationship Id="rId13" Type="http://schemas.openxmlformats.org/officeDocument/2006/relationships/slide" Target="slides/slide6.xml" /><Relationship Id="rId12" Type="http://schemas.openxmlformats.org/officeDocument/2006/relationships/slide" Target="slides/slide5.xml" /><Relationship Id="rId17" Type="http://schemas.openxmlformats.org/officeDocument/2006/relationships/slide" Target="slides/slide11.xml" /><Relationship Id="rId16" Type="http://schemas.openxmlformats.org/officeDocument/2006/relationships/slide" Target="slides/slide10.xml" /><Relationship Id="rId9" Type="http://schemas.openxmlformats.org/officeDocument/2006/relationships/slide" Target="slides/slide2.xml" /><Relationship Id="rId15" Type="http://schemas.openxmlformats.org/officeDocument/2006/relationships/slide" Target="slides/slide8.xml" /><Relationship Id="rId11" Type="http://schemas.openxmlformats.org/officeDocument/2006/relationships/slide" Target="slides/slide4.xml" /><Relationship Id="rId14" Type="http://schemas.openxmlformats.org/officeDocument/2006/relationships/slide" Target="slides/slide7.xml" /><Relationship Id="rId19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1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4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4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9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4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2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8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2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8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6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180518085344.png" /><Relationship Id="rIMGId3" Type="http://schemas.openxmlformats.org/officeDocument/2006/relationships/image" Target="../media/pic180518085417.png" /><Relationship Id="rIMGId4" Type="http://schemas.openxmlformats.org/officeDocument/2006/relationships/image" Target="../media/pic180518085440.png"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180508141608.png" /><Relationship Id="rIMGId3" Type="http://schemas.openxmlformats.org/officeDocument/2006/relationships/image" Target="../media/pic180508142603.png"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180508143435.png"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180508144116.png"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180508144552.png"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2925" y="374332"/>
            <a:ext cx="7943850" cy="6006465"/>
          </a:xfrm>
          <a:solidFill>
            <a:srgbClr val="d66565"/>
          </a:solidFill>
          <a:ln w="25400">
            <a:solidFill>
              <a:srgbClr val="a82c2c"/>
            </a:solidFill>
            <a:prstDash val="solid"/>
          </a:ln>
        </p:spPr>
        <p:txBody>
          <a:bodyPr anchor="ctr" anchorCtr="false"/>
          <a:lstStyle/>
          <a:p>
            <a:pPr algn="ctr"/>
            <a:r>
              <a:rPr sz="3600">
                <a:solidFill>
                  <a:srgbClr val="ffffff"/>
                </a:solidFill>
              </a:rPr>
              <a:t>UNIVERSITY OF PORT HARCOURT</a:t>
            </a:r>
            <a:endParaRPr/>
          </a:p>
          <a:p>
            <a:pPr algn="ctr"/>
            <a:r>
              <a:rPr sz="3600">
                <a:solidFill>
                  <a:srgbClr val="ffffff"/>
                </a:solidFill>
              </a:rPr>
              <a:t>FACULTY OF SCIENCE</a:t>
            </a:r>
            <a:endParaRPr/>
          </a:p>
          <a:p>
            <a:pPr algn="ctr"/>
            <a:r>
              <a:rPr sz="3600">
                <a:solidFill>
                  <a:srgbClr val="ffffff"/>
                </a:solidFill>
              </a:rPr>
              <a:t>SEMINAR PRESENTATION</a:t>
            </a:r>
            <a:endParaRPr/>
          </a:p>
          <a:p>
            <a:pPr algn="ctr"/>
            <a:r>
              <a:rPr sz="3600">
                <a:solidFill>
                  <a:srgbClr val="ffffff"/>
                </a:solidFill>
              </a:rPr>
              <a:t>On</a:t>
            </a:r>
            <a:endParaRPr/>
          </a:p>
          <a:p>
            <a:pPr algn="ctr"/>
            <a:r>
              <a:rPr sz="3600">
                <a:solidFill>
                  <a:srgbClr val="ffffff"/>
                </a:solidFill>
              </a:rPr>
              <a:t>CONSERVATION OF WILDLIFE: PROTECTING ENDANGERED FAUNA IN NIGERIA</a:t>
            </a:r>
            <a:endParaRPr/>
          </a:p>
          <a:p>
            <a:pPr algn="ctr"/>
            <a:r>
              <a:rPr sz="3600">
                <a:solidFill>
                  <a:srgbClr val="ffffff"/>
                </a:solidFill>
              </a:rPr>
              <a:t>PRESENTED BY</a:t>
            </a:r>
            <a:endParaRPr/>
          </a:p>
          <a:p>
            <a:pPr algn="ctr"/>
            <a:r>
              <a:rPr sz="3600">
                <a:solidFill>
                  <a:srgbClr val="ffffff"/>
                </a:solidFill>
              </a:rPr>
              <a:t>IGBANIBO B. ISAAC</a:t>
            </a:r>
            <a:endParaRPr/>
          </a:p>
          <a:p>
            <a:pPr algn="ctr"/>
            <a:r>
              <a:rPr sz="3600">
                <a:solidFill>
                  <a:srgbClr val="ffffff"/>
                </a:solidFill>
              </a:rPr>
              <a:t>U2014/5550059</a:t>
            </a:r>
            <a:endParaRPr/>
          </a:p>
        </p:txBody>
      </p:sp>
    </p:spTree>
    <p:extLst>
      <p:ext uri="{BB962C8B-B14F-4D97-AF65-F5344CB8AC3E}">
        <p14:creationId val="523879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b="1">
                <a:solidFill>
                  <a:srgbClr val="ff0000"/>
                </a:solidFill>
              </a:rPr>
              <a:t>WILDLIFE CONSERVATION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marL="0" lvl="0">
              <a:buNone/>
            </a:pPr>
            <a:r>
              <a:rPr sz="3600"/>
              <a:t>There are two ways of conserving wildlife</a:t>
            </a:r>
            <a:endParaRPr/>
          </a:p>
          <a:p>
            <a:pPr lvl="0"/>
            <a:r>
              <a:rPr sz="3600"/>
              <a:t/>
            </a:r>
            <a:endParaRPr/>
          </a:p>
          <a:p>
            <a:pPr lvl="0"/>
            <a:r>
              <a:rPr sz="3600"/>
              <a:t>Ex situ conservation</a:t>
            </a:r>
          </a:p>
          <a:p>
            <a:pPr lvl="0"/>
            <a:r>
              <a:rPr sz="3600"/>
              <a:t/>
            </a:r>
            <a:endParaRPr/>
          </a:p>
          <a:p>
            <a:pPr lvl="0"/>
            <a:r>
              <a:rPr sz="3600"/>
              <a:t>In situ conservation</a:t>
            </a:r>
            <a:endParaRPr/>
          </a:p>
        </p:txBody>
      </p:sp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b="1">
                <a:solidFill>
                  <a:srgbClr val="ff0000"/>
                </a:solidFill>
              </a:rPr>
              <a:t>CONCLUSION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marL="0" lvl="0">
              <a:buNone/>
            </a:pPr>
            <a:r>
              <a:rPr sz="3600"/>
              <a:t>Protection of these endangered fauna should be our priority, as scientists said earlier in a research - Cows to soon be the biggest land animals in the next 10 years.</a:t>
            </a:r>
          </a:p>
        </p:txBody>
      </p:sp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25400">
            <a:solidFill>
              <a:srgbClr val="ffcc99"/>
            </a:solidFill>
            <a:prstDash val="solid"/>
          </a:ln>
        </p:spPr>
        <p:txBody>
          <a:bodyPr anchor="ctr" anchorCtr="false"/>
          <a:lstStyle/>
          <a:p>
            <a:pPr indent="0" algn="ctr" marL="0" lvl="0">
              <a:buNone/>
            </a:pPr>
            <a:r>
              <a:rPr sz="9600">
                <a:solidFill>
                  <a:srgbClr val="ff0000"/>
                </a:solidFill>
              </a:rPr>
              <a:t> THANK YOU</a:t>
            </a:r>
          </a:p>
        </p:txBody>
      </p:sp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1547"/>
          </a:xfrm>
        </p:spPr>
        <p:txBody>
          <a:bodyPr/>
          <a:lstStyle/>
          <a:p>
            <a:pPr algn="ctr"/>
            <a:r>
              <a:rPr b="1">
                <a:solidFill>
                  <a:srgbClr val="ff0000"/>
                </a:solidFill>
              </a:rPr>
              <a:t>TECHNOLOGY IN WILDLIFE CONSERVATION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1607"/>
            <a:ext cx="8229600" cy="5037772"/>
          </a:xfrm>
        </p:spPr>
        <p:txBody>
          <a:bodyPr/>
          <a:lstStyle/>
          <a:p>
            <a:pPr indent="0" marL="0" lvl="0">
              <a:buNone/>
            </a:pPr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>Fig5.                                         Fig6.</a:t>
            </a:r>
          </a:p>
          <a:p>
            <a:pPr indent="0" marL="0" lvl="0">
              <a:buNone/>
            </a:pPr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/>
            </a:r>
            <a:endParaRPr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757237" y="1540192"/>
            <a:ext cx="3874770" cy="3328987"/>
          </a:xfrm>
          <a:prstGeom prst="rect">
            <a:avLst/>
          </a:prstGeom>
        </p:spPr>
      </p:pic>
      <p:pic>
        <p:nvPicPr>
          <p:cNvPr id="5" name="Picture"/>
          <p:cNvPicPr>
            <a:picLocks noChangeAspect="1"/>
          </p:cNvPicPr>
          <p:nvPr/>
        </p:nvPicPr>
        <p:blipFill>
          <a:blip r:embed="rIMGId3"/>
          <a:stretch>
            <a:fillRect/>
          </a:stretch>
        </p:blipFill>
        <p:spPr>
          <a:xfrm>
            <a:off x="4749165" y="1548765"/>
            <a:ext cx="3897630" cy="3254692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7150"/>
            <a:ext cx="8229600" cy="1143000"/>
          </a:xfrm>
        </p:spPr>
        <p:txBody>
          <a:bodyPr/>
          <a:lstStyle/>
          <a:p>
            <a:pPr algn="l"/>
            <a:r>
              <a:rPr b="1">
                <a:solidFill>
                  <a:srgbClr val="ff0000"/>
                </a:solidFill>
              </a:rPr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942975"/>
            <a:ext cx="8229600" cy="5183188"/>
          </a:xfrm>
          <a:solidFill>
            <a:srgbClr val="d66565"/>
          </a:solidFill>
          <a:ln w="25400">
            <a:solidFill>
              <a:srgbClr val="a82c2c"/>
            </a:solidFill>
            <a:prstDash val="solid"/>
          </a:ln>
        </p:spPr>
        <p:txBody>
          <a:bodyPr/>
          <a:lstStyle/>
          <a:p>
            <a:pPr lvl="0">
              <a:buFont typeface="WPS Special 1"/>
              <a:buChar char="l"/>
            </a:pPr>
            <a:r>
              <a:rPr sz="3600">
                <a:solidFill>
                  <a:srgbClr val="ffffff"/>
                </a:solidFill>
              </a:rPr>
              <a:t>Wildlife is use to describe any non-domesticated vertebrate species i.e animals that are out of the direct control of man.</a:t>
            </a:r>
          </a:p>
          <a:p>
            <a:pPr lvl="0">
              <a:buFont typeface="WPS Special 1"/>
              <a:buChar char="l"/>
            </a:pPr>
            <a:r>
              <a:rPr sz="3600">
                <a:solidFill>
                  <a:srgbClr val="ffffff"/>
                </a:solidFill>
              </a:rPr>
              <a:t/>
            </a:r>
            <a:endParaRPr/>
          </a:p>
          <a:p>
            <a:pPr lvl="0">
              <a:buFont typeface="WPS Special 1"/>
              <a:buChar char="l"/>
            </a:pPr>
            <a:r>
              <a:rPr sz="3600">
                <a:solidFill>
                  <a:srgbClr val="ffffff"/>
                </a:solidFill>
              </a:rPr>
              <a:t>Endangered fauna are animals at a high risk of going extinct.</a:t>
            </a:r>
            <a:endParaRPr/>
          </a:p>
          <a:p>
            <a:pPr lvl="0">
              <a:buFont typeface="WPS Special 1"/>
              <a:buChar char="l"/>
            </a:pPr>
            <a:r>
              <a:rPr sz="3600">
                <a:solidFill>
                  <a:srgbClr val="ffffff"/>
                </a:solidFill>
              </a:rPr>
              <a:t/>
            </a:r>
            <a:endParaRPr/>
          </a:p>
          <a:p>
            <a:pPr lvl="0">
              <a:buFont typeface="WPS Special 1"/>
              <a:buChar char="l"/>
            </a:pPr>
            <a:r>
              <a:rPr sz="3600">
                <a:solidFill>
                  <a:srgbClr val="ffffff"/>
                </a:solidFill>
              </a:rPr>
              <a:t>Available literature have shown that man is the major cause of animals going extinct.</a:t>
            </a:r>
            <a:endParaRPr/>
          </a:p>
        </p:txBody>
      </p:sp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630" y="1085850"/>
            <a:ext cx="8229600" cy="5017453"/>
          </a:xfrm>
        </p:spPr>
        <p:txBody>
          <a:bodyPr/>
          <a:lstStyle/>
          <a:p>
            <a:pPr indent="0" marL="0" lvl="0">
              <a:buNone/>
            </a:pPr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>Fig 3</a:t>
            </a:r>
            <a:endParaRPr/>
          </a:p>
        </p:txBody>
      </p:sp>
      <p:pic>
        <p:nvPicPr>
          <p:cNvPr id="5" name="Picture"/>
          <p:cNvPicPr>
            <a:picLocks noChangeAspect="1"/>
          </p:cNvPicPr>
          <p:nvPr/>
        </p:nvPicPr>
        <p:blipFill>
          <a:blip r:embed="rIMGId3"/>
          <a:stretch>
            <a:fillRect/>
          </a:stretch>
        </p:blipFill>
        <p:spPr>
          <a:xfrm>
            <a:off x="554355" y="1183005"/>
            <a:ext cx="3997642" cy="3429000"/>
          </a:xfrm>
          <a:prstGeom prst="rect">
            <a:avLst/>
          </a:prstGeom>
        </p:spPr>
      </p:pic>
      <p:sp>
        <p:nvSpPr>
          <p:cNvPr id="7" name="GeoShape"/>
          <p:cNvSpPr/>
          <p:nvPr/>
        </p:nvSpPr>
        <p:spPr>
          <a:xfrm>
            <a:off x="4929187" y="1277302"/>
            <a:ext cx="3663315" cy="4329112"/>
          </a:xfrm>
          <a:prstGeom prst="rect">
            <a:avLst/>
          </a:prstGeom>
          <a:solidFill>
            <a:srgbClr val="d66565"/>
          </a:solidFill>
          <a:ln w="25400">
            <a:solidFill>
              <a:srgbClr val="a82c2c"/>
            </a:solidFill>
            <a:prstDash val="solid"/>
          </a:ln>
        </p:spPr>
        <p:txBody>
          <a:bodyPr wrap="square" rtlCol="0" anchor="t" anchorCtr="false"/>
          <a:lstStyle/>
          <a:p>
            <a:pPr algn="l"/>
            <a:r>
              <a:rPr sz="3600">
                <a:solidFill>
                  <a:srgbClr val="ffffff"/>
                </a:solidFill>
              </a:rPr>
              <a:t>The forest elephants in Nigeria found in Ondo, Osun and Ogun states are more threatened by deforestation</a:t>
            </a:r>
            <a:endParaRPr lang="zh-CN" altLang="en-US"/>
          </a:p>
        </p:txBody>
      </p:sp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" y="1125855"/>
            <a:ext cx="8229600" cy="4765993"/>
          </a:xfrm>
        </p:spPr>
        <p:txBody>
          <a:bodyPr/>
          <a:lstStyle/>
          <a:p>
            <a:pPr indent="0" marL="0" lvl="0">
              <a:buNone/>
            </a:pPr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>Fig 1.</a:t>
            </a:r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557212" y="1200150"/>
            <a:ext cx="4217670" cy="4066222"/>
          </a:xfrm>
          <a:prstGeom prst="rect">
            <a:avLst/>
          </a:prstGeom>
        </p:spPr>
      </p:pic>
      <p:sp>
        <p:nvSpPr>
          <p:cNvPr id="5" name="GeoShape"/>
          <p:cNvSpPr/>
          <p:nvPr/>
        </p:nvSpPr>
        <p:spPr>
          <a:xfrm>
            <a:off x="5129212" y="1205865"/>
            <a:ext cx="3046095" cy="4160520"/>
          </a:xfrm>
          <a:prstGeom prst="rect">
            <a:avLst/>
          </a:prstGeom>
          <a:solidFill>
            <a:srgbClr val="d66565"/>
          </a:solidFill>
          <a:ln w="25400">
            <a:solidFill>
              <a:srgbClr val="a82c2c"/>
            </a:solidFill>
            <a:prstDash val="solid"/>
          </a:ln>
        </p:spPr>
        <p:txBody>
          <a:bodyPr wrap="square" rtlCol="0" anchor="t" anchorCtr="false"/>
          <a:lstStyle/>
          <a:p>
            <a:pPr algn="l"/>
            <a:r>
              <a:rPr sz="3600">
                <a:solidFill>
                  <a:srgbClr val="ffffff"/>
                </a:solidFill>
              </a:rPr>
              <a:t>The Cross River gorilla is restricted to a small area of highland forest on the border of Cameroon and Nigeria.</a:t>
            </a:r>
            <a:endParaRPr lang="zh-CN" altLang="en-US"/>
          </a:p>
        </p:txBody>
      </p:sp>
      <p:sp>
        <p:nvSpPr>
          <p:cNvPr id="6" name="Title 1"/>
          <p:cNvSpPr txBox="1">
            <a:spLocks noGrp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40" rIns="91440" tIns="45720" bIns="45720" anchor="ctr" anchorCtr="false">
            <a:normAutofit/>
          </a:bodyPr>
          <a:lstStyle>
            <a:lvl1pPr>
              <a:defRPr sz="4400" kern="1200">
                <a:solidFill>
                  <a:srgbClr val="ff0000"/>
                </a:solidFill>
              </a:defRPr>
            </a:lvl1pPr>
          </a:lstStyle>
          <a:p>
            <a:pPr algn="l"/>
            <a:r>
              <a:rPr sz="4400" b="1" i="0">
                <a:solidFill>
                  <a:srgbClr val="ff0000"/>
                </a:solidFill>
              </a:rPr>
              <a:t>ENDANGERED FAUNA IN NIGERIA</a:t>
            </a:r>
            <a:endParaRPr lang="en-US"/>
          </a:p>
        </p:txBody>
      </p:sp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032"/>
            <a:ext cx="8229600" cy="5866131"/>
          </a:xfrm>
        </p:spPr>
        <p:txBody>
          <a:bodyPr/>
          <a:lstStyle/>
          <a:p>
            <a:pPr lvl="0"/>
            <a:r>
              <a:rPr/>
              <a:t/>
            </a:r>
            <a:endParaRPr/>
          </a:p>
          <a:p>
            <a:pPr lvl="0"/>
            <a:r>
              <a:rPr/>
              <a:t/>
            </a:r>
            <a:endParaRPr/>
          </a:p>
          <a:p>
            <a:pPr lvl="0"/>
            <a:r>
              <a:rPr/>
              <a:t/>
            </a:r>
            <a:endParaRPr/>
          </a:p>
          <a:p>
            <a:pPr lvl="0"/>
            <a:r>
              <a:rPr/>
              <a:t/>
            </a:r>
            <a:endParaRPr/>
          </a:p>
          <a:p>
            <a:pPr lvl="0"/>
            <a:r>
              <a:rPr/>
              <a:t/>
            </a:r>
            <a:endParaRPr/>
          </a:p>
          <a:p>
            <a:pPr lvl="0"/>
            <a:r>
              <a:rPr/>
              <a:t/>
            </a:r>
            <a:endParaRPr/>
          </a:p>
          <a:p>
            <a:pPr lvl="0"/>
            <a:r>
              <a:rPr/>
              <a:t/>
            </a:r>
            <a:endParaRPr/>
          </a:p>
          <a:p>
            <a:pPr lvl="0"/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>Fig 2.</a:t>
            </a:r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605790" y="314325"/>
            <a:ext cx="4580572" cy="4000500"/>
          </a:xfrm>
          <a:prstGeom prst="rect">
            <a:avLst/>
          </a:prstGeom>
        </p:spPr>
      </p:pic>
      <p:sp>
        <p:nvSpPr>
          <p:cNvPr id="5" name="GeoShape"/>
          <p:cNvSpPr/>
          <p:nvPr/>
        </p:nvSpPr>
        <p:spPr>
          <a:xfrm>
            <a:off x="5520690" y="414337"/>
            <a:ext cx="3046095" cy="4863465"/>
          </a:xfrm>
          <a:prstGeom prst="rect">
            <a:avLst/>
          </a:prstGeom>
          <a:solidFill>
            <a:srgbClr val="d66565"/>
          </a:solidFill>
          <a:ln w="25400">
            <a:solidFill>
              <a:srgbClr val="a82c2c"/>
            </a:solidFill>
            <a:prstDash val="solid"/>
          </a:ln>
        </p:spPr>
        <p:txBody>
          <a:bodyPr wrap="square" rtlCol="0" anchor="t" anchorCtr="false"/>
          <a:lstStyle/>
          <a:p>
            <a:pPr algn="l"/>
            <a:r>
              <a:rPr sz="3600">
                <a:solidFill>
                  <a:srgbClr val="ffffff"/>
                </a:solidFill>
              </a:rPr>
              <a:t>The West african lion population in West Africa that is listed as Critically Endangered on the IUCN Red List </a:t>
            </a:r>
            <a:endParaRPr lang="zh-CN" altLang="en-US"/>
          </a:p>
        </p:txBody>
      </p:sp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50"/>
            <a:ext cx="3263265" cy="6895147"/>
          </a:xfrm>
        </p:spPr>
        <p:txBody>
          <a:bodyPr/>
          <a:lstStyle/>
          <a:p>
            <a:pPr lvl="0"/>
            <a:r>
              <a:rPr/>
              <a:t/>
            </a:r>
            <a:endParaRPr/>
          </a:p>
          <a:p>
            <a:pPr lvl="0"/>
            <a:r>
              <a:rPr/>
              <a:t/>
            </a:r>
            <a:endParaRPr/>
          </a:p>
          <a:p>
            <a:pPr lvl="0"/>
            <a:r>
              <a:rPr/>
              <a:t/>
            </a:r>
            <a:endParaRPr/>
          </a:p>
          <a:p>
            <a:pPr lvl="0"/>
            <a:r>
              <a:rPr/>
              <a:t/>
            </a:r>
            <a:endParaRPr/>
          </a:p>
          <a:p>
            <a:pPr lvl="0"/>
            <a:r>
              <a:rPr/>
              <a:t/>
            </a:r>
            <a:endParaRPr/>
          </a:p>
          <a:p>
            <a:pPr lvl="0"/>
            <a:r>
              <a:rPr/>
              <a:t/>
            </a:r>
            <a:endParaRPr/>
          </a:p>
          <a:p>
            <a:pPr lvl="0"/>
            <a:r>
              <a:rPr/>
              <a:t/>
            </a:r>
            <a:endParaRPr/>
          </a:p>
          <a:p>
            <a:pPr lvl="0"/>
            <a:r>
              <a:rPr/>
              <a:t/>
            </a:r>
            <a:endParaRPr/>
          </a:p>
          <a:p>
            <a:pPr indent="0" marL="0" lvl="0">
              <a:buNone/>
            </a:pPr>
            <a:r>
              <a:rPr/>
              <a:t>Fig4.</a:t>
            </a:r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517207" y="280035"/>
            <a:ext cx="6169342" cy="3991927"/>
          </a:xfrm>
          <a:prstGeom prst="rect">
            <a:avLst/>
          </a:prstGeom>
        </p:spPr>
      </p:pic>
      <p:sp>
        <p:nvSpPr>
          <p:cNvPr id="6" name="GeoShape"/>
          <p:cNvSpPr/>
          <p:nvPr/>
        </p:nvSpPr>
        <p:spPr>
          <a:xfrm>
            <a:off x="574357" y="4892040"/>
            <a:ext cx="7472362" cy="1523047"/>
          </a:xfrm>
          <a:prstGeom prst="homePlate">
            <a:avLst/>
          </a:prstGeom>
          <a:solidFill>
            <a:srgbClr val="d66565"/>
          </a:solidFill>
          <a:ln w="25400">
            <a:solidFill>
              <a:srgbClr val="a82c2c"/>
            </a:solidFill>
            <a:prstDash val="solid"/>
          </a:ln>
        </p:spPr>
        <p:txBody>
          <a:bodyPr wrap="square" rtlCol="0" anchor="t" anchorCtr="false"/>
          <a:lstStyle/>
          <a:p>
            <a:pPr algn="l"/>
            <a:r>
              <a:rPr sz="3600">
                <a:solidFill>
                  <a:srgbClr val="ffffff"/>
                </a:solidFill>
              </a:rPr>
              <a:t>Man kills elephant: what it means for our </a:t>
            </a:r>
            <a:endParaRPr lang="zh-CN" altLang="en-US"/>
          </a:p>
          <a:p>
            <a:pPr algn="l"/>
            <a:r>
              <a:rPr sz="3600">
                <a:solidFill>
                  <a:srgbClr val="ffffff"/>
                </a:solidFill>
              </a:rPr>
              <a:t>wildlife conservation.</a:t>
            </a:r>
          </a:p>
        </p:txBody>
      </p:sp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b="1">
                <a:solidFill>
                  <a:srgbClr val="ff0000"/>
                </a:solidFill>
              </a:rPr>
              <a:t>WHY PRESERVE ENDANGERED SPECIES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3030"/>
            <a:ext cx="8229600" cy="4743133"/>
          </a:xfrm>
        </p:spPr>
        <p:txBody>
          <a:bodyPr/>
          <a:lstStyle/>
          <a:p>
            <a:pPr lvl="0"/>
            <a:r>
              <a:rPr sz="3600"/>
              <a:t>Medical use</a:t>
            </a:r>
          </a:p>
          <a:p>
            <a:pPr indent="0" marL="0" lvl="0">
              <a:buNone/>
            </a:pPr>
            <a:r>
              <a:rPr sz="3600"/>
              <a:t/>
            </a:r>
            <a:endParaRPr/>
          </a:p>
          <a:p>
            <a:pPr lvl="0"/>
            <a:r>
              <a:rPr sz="3600"/>
              <a:t>Generates Revenue</a:t>
            </a:r>
            <a:endParaRPr/>
          </a:p>
          <a:p>
            <a:pPr indent="0" marL="0" lvl="0">
              <a:buNone/>
            </a:pPr>
            <a:r>
              <a:rPr sz="3600"/>
              <a:t/>
            </a:r>
            <a:endParaRPr/>
          </a:p>
          <a:p>
            <a:pPr lvl="0"/>
            <a:r>
              <a:rPr sz="3600"/>
              <a:t>Bio regulators</a:t>
            </a:r>
            <a:endParaRPr/>
          </a:p>
        </p:txBody>
      </p:sp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b="1">
                <a:solidFill>
                  <a:srgbClr val="ff0000"/>
                </a:solidFill>
              </a:rPr>
              <a:t>CAUSES OF WILDLIFE EXTINCTION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sz="3600"/>
              <a:t>Destruction and loss of wild habitats</a:t>
            </a:r>
          </a:p>
          <a:p>
            <a:pPr lvl="0"/>
            <a:r>
              <a:rPr sz="3600"/>
              <a:t/>
            </a:r>
            <a:endParaRPr/>
          </a:p>
          <a:p>
            <a:pPr lvl="0"/>
            <a:r>
              <a:rPr sz="3600"/>
              <a:t>Pollution</a:t>
            </a:r>
            <a:endParaRPr/>
          </a:p>
          <a:p>
            <a:pPr lvl="0"/>
            <a:r>
              <a:rPr sz="3600"/>
              <a:t/>
            </a:r>
            <a:endParaRPr/>
          </a:p>
          <a:p>
            <a:pPr lvl="0"/>
            <a:r>
              <a:rPr sz="3600"/>
              <a:t>Excess hunting and poaching</a:t>
            </a:r>
            <a:endParaRPr/>
          </a:p>
          <a:p>
            <a:pPr indent="0" marL="0" lvl="0">
              <a:buNone/>
            </a:pPr>
            <a:r>
              <a:rPr/>
              <a:t/>
            </a:r>
            <a:endParaRPr/>
          </a:p>
        </p:txBody>
      </p:sp>
    </p:spTree>
    <p:extLst>
      <p:ext uri="{BB962C8B-B14F-4D97-AF65-F5344CB8AC3E}">
        <p14:creationId val="1866996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</cp:revision>
  <dcterms:created xsi:type="dcterms:W3CDTF">2012-04-11T11:10:54Z</dcterms:created>
  <dcterms:modified xsi:type="dcterms:W3CDTF">2012-04-11T11:11:22Z</dcterms:modified>
</cp:coreProperties>
</file>